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21"/>
  </p:notesMasterIdLst>
  <p:handoutMasterIdLst>
    <p:handoutMasterId r:id="rId22"/>
  </p:handoutMasterIdLst>
  <p:sldIdLst>
    <p:sldId id="257" r:id="rId2"/>
    <p:sldId id="329" r:id="rId3"/>
    <p:sldId id="320" r:id="rId4"/>
    <p:sldId id="330" r:id="rId5"/>
    <p:sldId id="369" r:id="rId6"/>
    <p:sldId id="368" r:id="rId7"/>
    <p:sldId id="345" r:id="rId8"/>
    <p:sldId id="370" r:id="rId9"/>
    <p:sldId id="371" r:id="rId10"/>
    <p:sldId id="344" r:id="rId11"/>
    <p:sldId id="347" r:id="rId12"/>
    <p:sldId id="346" r:id="rId13"/>
    <p:sldId id="349" r:id="rId14"/>
    <p:sldId id="352" r:id="rId15"/>
    <p:sldId id="353" r:id="rId16"/>
    <p:sldId id="361" r:id="rId17"/>
    <p:sldId id="360" r:id="rId18"/>
    <p:sldId id="365" r:id="rId19"/>
    <p:sldId id="26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Minh Tu" initials="NT" lastIdx="2" clrIdx="0">
    <p:extLst>
      <p:ext uri="{19B8F6BF-5375-455C-9EA6-DF929625EA0E}">
        <p15:presenceInfo xmlns:p15="http://schemas.microsoft.com/office/powerpoint/2012/main" userId="a983b151754360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95226" autoAdjust="0"/>
  </p:normalViewPr>
  <p:slideViewPr>
    <p:cSldViewPr snapToGrid="0">
      <p:cViewPr varScale="1">
        <p:scale>
          <a:sx n="85" d="100"/>
          <a:sy n="85" d="100"/>
        </p:scale>
        <p:origin x="13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83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C7A25-FBF3-EE7C-CE3E-C6FF3F841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173CF-78AE-01BA-E7ED-B20F1C0EA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44EDA5-E604-1436-23B9-CF216110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2D482-0479-54C2-F778-19D72FF46E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17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5A9D8-71B6-429C-E13C-3ECE04CAC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3955EE-60FB-991F-623B-615752B23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5C523-DCE6-443D-ED65-BBF71A133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95D25-DCEF-AFC3-973E-181EBCB92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17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5A9D8-71B6-429C-E13C-3ECE04CAC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3955EE-60FB-991F-623B-615752B23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5C523-DCE6-443D-ED65-BBF71A133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95D25-DCEF-AFC3-973E-181EBCB92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7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5A9D8-71B6-429C-E13C-3ECE04CAC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3955EE-60FB-991F-623B-615752B23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5C523-DCE6-443D-ED65-BBF71A133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95D25-DCEF-AFC3-973E-181EBCB92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6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5A9D8-71B6-429C-E13C-3ECE04CAC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3955EE-60FB-991F-623B-615752B23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5C523-DCE6-443D-ED65-BBF71A133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95D25-DCEF-AFC3-973E-181EBCB92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47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5A9D8-71B6-429C-E13C-3ECE04CAC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3955EE-60FB-991F-623B-615752B23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5C523-DCE6-443D-ED65-BBF71A133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95D25-DCEF-AFC3-973E-181EBCB92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23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5A9D8-71B6-429C-E13C-3ECE04CAC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3955EE-60FB-991F-623B-615752B23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5C523-DCE6-443D-ED65-BBF71A133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95D25-DCEF-AFC3-973E-181EBCB92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2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99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2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04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7560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16534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800245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3184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272701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58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092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7405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52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85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94337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2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95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12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27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62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90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3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43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5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384306" y="1393478"/>
            <a:ext cx="6890254" cy="84879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000" dirty="0">
                <a:latin typeface="Times New Roman"/>
                <a:ea typeface="Lato"/>
                <a:cs typeface="Lato"/>
              </a:rPr>
              <a:t>EVIL TWIN ATTACK AND CAPTIVE PORTAL</a:t>
            </a:r>
            <a:endParaRPr lang="en-US" sz="4000" dirty="0">
              <a:latin typeface="Times New Roman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384306" y="2580208"/>
            <a:ext cx="8162028" cy="5004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>
                <a:latin typeface="Times New Roman"/>
                <a:ea typeface="Lato"/>
                <a:cs typeface="Lato"/>
              </a:rPr>
              <a:t>PROJECT II</a:t>
            </a:r>
          </a:p>
          <a:p>
            <a:endParaRPr lang="en-US" sz="2800" b="0" dirty="0">
              <a:latin typeface="Times New Roman"/>
              <a:ea typeface="Lato"/>
              <a:cs typeface="Lato"/>
            </a:endParaRPr>
          </a:p>
          <a:p>
            <a:r>
              <a:rPr lang="en-US" sz="4000" dirty="0">
                <a:latin typeface="Times New Roman"/>
                <a:ea typeface="Lato"/>
                <a:cs typeface="Lato"/>
              </a:rPr>
              <a:t>Lecturer: Nguyen Duc </a:t>
            </a:r>
            <a:r>
              <a:rPr lang="en-US" sz="4000" dirty="0" err="1">
                <a:latin typeface="Times New Roman"/>
                <a:ea typeface="Lato"/>
                <a:cs typeface="Lato"/>
              </a:rPr>
              <a:t>Toan</a:t>
            </a:r>
            <a:endParaRPr lang="en-US" sz="4000" dirty="0"/>
          </a:p>
          <a:p>
            <a:endParaRPr lang="en-US" sz="2800" b="0" dirty="0"/>
          </a:p>
          <a:p>
            <a:endParaRPr lang="en-US" sz="2800" b="0" dirty="0"/>
          </a:p>
          <a:p>
            <a:r>
              <a:rPr lang="en-US" sz="2800" b="0" dirty="0"/>
              <a:t>Full name: </a:t>
            </a:r>
            <a:r>
              <a:rPr lang="en-US" sz="2800" b="0" dirty="0" err="1"/>
              <a:t>Phạm</a:t>
            </a:r>
            <a:r>
              <a:rPr lang="en-US" sz="2800" b="0" dirty="0"/>
              <a:t> </a:t>
            </a:r>
            <a:r>
              <a:rPr lang="en-US" sz="2800" b="0" dirty="0" err="1"/>
              <a:t>Đặng</a:t>
            </a:r>
            <a:r>
              <a:rPr lang="en-US" sz="2800" b="0" dirty="0"/>
              <a:t> </a:t>
            </a:r>
            <a:r>
              <a:rPr lang="en-US" sz="2800" b="0" dirty="0" err="1"/>
              <a:t>Tấn</a:t>
            </a:r>
            <a:r>
              <a:rPr lang="en-US" sz="2800" b="0" dirty="0"/>
              <a:t> Dũng</a:t>
            </a:r>
          </a:p>
          <a:p>
            <a:r>
              <a:rPr lang="en-US" sz="2800" b="0" dirty="0"/>
              <a:t>MSSV: 20225569</a:t>
            </a:r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9CE18-7C69-9AB2-1D16-A2F0F5597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EDEC878E-F978-F38D-7706-C3F3147C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320C782C-E809-AC09-F8CD-1D8E0F87C939}"/>
              </a:ext>
            </a:extLst>
          </p:cNvPr>
          <p:cNvSpPr txBox="1">
            <a:spLocks/>
          </p:cNvSpPr>
          <p:nvPr/>
        </p:nvSpPr>
        <p:spPr>
          <a:xfrm>
            <a:off x="384306" y="1731416"/>
            <a:ext cx="6890254" cy="84879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4000" dirty="0">
              <a:latin typeface="Times New Roman"/>
              <a:ea typeface="Lato"/>
              <a:cs typeface="Lato"/>
            </a:endParaRPr>
          </a:p>
          <a:p>
            <a:r>
              <a:rPr lang="en-US" sz="4000" dirty="0">
                <a:latin typeface="Times New Roman"/>
                <a:ea typeface="Lato"/>
                <a:cs typeface="Lato"/>
              </a:rPr>
              <a:t>DEAUTHENTICATION ATTACK</a:t>
            </a:r>
            <a:endParaRPr lang="en-US" sz="4000" dirty="0">
              <a:latin typeface="Times New Roman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53AA7F01-AE62-B40A-0AE0-D1518B34BF63}"/>
              </a:ext>
            </a:extLst>
          </p:cNvPr>
          <p:cNvSpPr txBox="1">
            <a:spLocks/>
          </p:cNvSpPr>
          <p:nvPr/>
        </p:nvSpPr>
        <p:spPr>
          <a:xfrm>
            <a:off x="384306" y="2580208"/>
            <a:ext cx="8162028" cy="5004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6101520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5408F-E0AE-3EDE-5F55-515C8386D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05487-AEFF-8E76-46DC-0A9F2AF0C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17600-3A36-B6B0-484A-1B7A26CA549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>
                <a:latin typeface="Times New Roman"/>
                <a:ea typeface="Lato"/>
                <a:cs typeface="Lato"/>
              </a:rPr>
              <a:t>SYSTEM FEATURES</a:t>
            </a:r>
            <a:endParaRPr lang="en-US" sz="3600" dirty="0">
              <a:latin typeface="Times New Roman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ED0E49-8CCF-44DA-BCEF-B42342736EE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8409" y="4184465"/>
            <a:ext cx="8674100" cy="2067101"/>
          </a:xfrm>
        </p:spPr>
      </p:pic>
    </p:spTree>
    <p:extLst>
      <p:ext uri="{BB962C8B-B14F-4D97-AF65-F5344CB8AC3E}">
        <p14:creationId xmlns:p14="http://schemas.microsoft.com/office/powerpoint/2010/main" val="160091081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9CE18-7C69-9AB2-1D16-A2F0F5597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EDEC878E-F978-F38D-7706-C3F3147C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320C782C-E809-AC09-F8CD-1D8E0F87C939}"/>
              </a:ext>
            </a:extLst>
          </p:cNvPr>
          <p:cNvSpPr txBox="1">
            <a:spLocks/>
          </p:cNvSpPr>
          <p:nvPr/>
        </p:nvSpPr>
        <p:spPr>
          <a:xfrm>
            <a:off x="384306" y="1731416"/>
            <a:ext cx="6890254" cy="84879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4000" dirty="0">
              <a:latin typeface="Times New Roman"/>
              <a:ea typeface="Lato"/>
              <a:cs typeface="Lato"/>
            </a:endParaRPr>
          </a:p>
          <a:p>
            <a:endParaRPr lang="en-US" sz="4000" dirty="0">
              <a:latin typeface="Times New Roman"/>
              <a:ea typeface="Lato"/>
              <a:cs typeface="Lato"/>
            </a:endParaRPr>
          </a:p>
          <a:p>
            <a:r>
              <a:rPr lang="en-US" sz="4000" dirty="0">
                <a:latin typeface="Times New Roman"/>
                <a:ea typeface="Lato"/>
                <a:cs typeface="Lato"/>
              </a:rPr>
              <a:t>PHISHING IMPLEMENTATION</a:t>
            </a:r>
            <a:endParaRPr lang="en-US" sz="4000" dirty="0">
              <a:latin typeface="Times New Roman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53AA7F01-AE62-B40A-0AE0-D1518B34BF63}"/>
              </a:ext>
            </a:extLst>
          </p:cNvPr>
          <p:cNvSpPr txBox="1">
            <a:spLocks/>
          </p:cNvSpPr>
          <p:nvPr/>
        </p:nvSpPr>
        <p:spPr>
          <a:xfrm>
            <a:off x="384306" y="2580208"/>
            <a:ext cx="8162028" cy="5004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93582577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5408F-E0AE-3EDE-5F55-515C8386D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05487-AEFF-8E76-46DC-0A9F2AF0C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17600-3A36-B6B0-484A-1B7A26CA549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>
                <a:latin typeface="Times New Roman"/>
                <a:ea typeface="Lato"/>
                <a:cs typeface="Lato"/>
              </a:rPr>
              <a:t>DEVELOPMENT PROCESS</a:t>
            </a:r>
            <a:endParaRPr lang="en-US" sz="3600" dirty="0">
              <a:latin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19881-F349-4A64-9D7F-019C269A4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2644" y="3953258"/>
            <a:ext cx="4881456" cy="182282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81F79B-033C-4844-B732-31F74405FD2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0" y="1669683"/>
            <a:ext cx="8674100" cy="205565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B9F649-F5B3-4F2C-A71D-D3C7F1059885}"/>
              </a:ext>
            </a:extLst>
          </p:cNvPr>
          <p:cNvSpPr txBox="1"/>
          <p:nvPr/>
        </p:nvSpPr>
        <p:spPr>
          <a:xfrm>
            <a:off x="0" y="950260"/>
            <a:ext cx="784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development process includes: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E53B43-3910-4EFC-9ACA-0F4807D1D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99" y="3644002"/>
            <a:ext cx="2831166" cy="226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1694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9CE18-7C69-9AB2-1D16-A2F0F5597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EDEC878E-F978-F38D-7706-C3F3147C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320C782C-E809-AC09-F8CD-1D8E0F87C939}"/>
              </a:ext>
            </a:extLst>
          </p:cNvPr>
          <p:cNvSpPr txBox="1">
            <a:spLocks/>
          </p:cNvSpPr>
          <p:nvPr/>
        </p:nvSpPr>
        <p:spPr>
          <a:xfrm>
            <a:off x="384306" y="1731416"/>
            <a:ext cx="6890254" cy="84879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4000" dirty="0">
              <a:latin typeface="Times New Roman"/>
              <a:ea typeface="Lato"/>
              <a:cs typeface="Lato"/>
            </a:endParaRPr>
          </a:p>
          <a:p>
            <a:endParaRPr lang="en-US" sz="4000" dirty="0">
              <a:latin typeface="Times New Roman"/>
              <a:ea typeface="Lato"/>
              <a:cs typeface="Lato"/>
            </a:endParaRPr>
          </a:p>
          <a:p>
            <a:r>
              <a:rPr lang="en-US" sz="4000" dirty="0">
                <a:latin typeface="Times New Roman"/>
                <a:ea typeface="Lato"/>
                <a:cs typeface="Lato"/>
              </a:rPr>
              <a:t>RESULT</a:t>
            </a:r>
            <a:endParaRPr lang="en-US" sz="4000" dirty="0">
              <a:latin typeface="Times New Roman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53AA7F01-AE62-B40A-0AE0-D1518B34BF63}"/>
              </a:ext>
            </a:extLst>
          </p:cNvPr>
          <p:cNvSpPr txBox="1">
            <a:spLocks/>
          </p:cNvSpPr>
          <p:nvPr/>
        </p:nvSpPr>
        <p:spPr>
          <a:xfrm>
            <a:off x="384306" y="2580208"/>
            <a:ext cx="8162028" cy="5004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0584084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5408F-E0AE-3EDE-5F55-515C8386D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05487-AEFF-8E76-46DC-0A9F2AF0C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17600-3A36-B6B0-484A-1B7A26CA549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>
                <a:latin typeface="Times New Roman"/>
                <a:ea typeface="Lato"/>
                <a:cs typeface="Lato"/>
              </a:rPr>
              <a:t>CHALLENGES</a:t>
            </a:r>
            <a:endParaRPr lang="en-US" sz="3600" dirty="0">
              <a:latin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B9F649-F5B3-4F2C-A71D-D3C7F1059885}"/>
              </a:ext>
            </a:extLst>
          </p:cNvPr>
          <p:cNvSpPr txBox="1"/>
          <p:nvPr/>
        </p:nvSpPr>
        <p:spPr>
          <a:xfrm>
            <a:off x="0" y="950260"/>
            <a:ext cx="784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Our group encountered difficulties: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DDE4D3-8DA0-454B-90BA-A138E1780D2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4140" y="1576105"/>
            <a:ext cx="8674100" cy="288402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CDBD49-0F5A-457D-9CBC-89B108BB7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058" y="4460133"/>
            <a:ext cx="3216649" cy="18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3036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9CE18-7C69-9AB2-1D16-A2F0F5597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EDEC878E-F978-F38D-7706-C3F3147C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320C782C-E809-AC09-F8CD-1D8E0F87C939}"/>
              </a:ext>
            </a:extLst>
          </p:cNvPr>
          <p:cNvSpPr txBox="1">
            <a:spLocks/>
          </p:cNvSpPr>
          <p:nvPr/>
        </p:nvSpPr>
        <p:spPr>
          <a:xfrm>
            <a:off x="384306" y="1731416"/>
            <a:ext cx="6890254" cy="84879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4000" dirty="0">
              <a:latin typeface="Times New Roman"/>
              <a:ea typeface="Lato"/>
              <a:cs typeface="Lato"/>
            </a:endParaRPr>
          </a:p>
          <a:p>
            <a:endParaRPr lang="en-US" sz="4000" dirty="0">
              <a:latin typeface="Times New Roman"/>
              <a:ea typeface="Lato"/>
              <a:cs typeface="Lato"/>
            </a:endParaRPr>
          </a:p>
          <a:p>
            <a:r>
              <a:rPr lang="en-US" sz="4000" dirty="0">
                <a:latin typeface="Times New Roman"/>
                <a:ea typeface="Lato"/>
                <a:cs typeface="Lato"/>
              </a:rPr>
              <a:t>CONCLUSION &amp;</a:t>
            </a:r>
          </a:p>
          <a:p>
            <a:r>
              <a:rPr lang="en-US" sz="4000" dirty="0">
                <a:latin typeface="Times New Roman"/>
                <a:ea typeface="Lato"/>
                <a:cs typeface="Lato"/>
              </a:rPr>
              <a:t>FUTURE WORK</a:t>
            </a:r>
            <a:endParaRPr lang="en-US" sz="4000" dirty="0">
              <a:latin typeface="Times New Roman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53AA7F01-AE62-B40A-0AE0-D1518B34BF63}"/>
              </a:ext>
            </a:extLst>
          </p:cNvPr>
          <p:cNvSpPr txBox="1">
            <a:spLocks/>
          </p:cNvSpPr>
          <p:nvPr/>
        </p:nvSpPr>
        <p:spPr>
          <a:xfrm>
            <a:off x="-171506" y="1481188"/>
            <a:ext cx="8162028" cy="5004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56685722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5408F-E0AE-3EDE-5F55-515C8386D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ACDBD49-0F5A-457D-9CBC-89B108BB7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3204" y="806824"/>
            <a:ext cx="3030796" cy="181847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05487-AEFF-8E76-46DC-0A9F2AF0C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17600-3A36-B6B0-484A-1B7A26CA549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>
                <a:latin typeface="Times New Roman"/>
                <a:ea typeface="Lato"/>
                <a:cs typeface="Lato"/>
              </a:rPr>
              <a:t>LESSION</a:t>
            </a:r>
            <a:endParaRPr lang="en-US" sz="3600" dirty="0">
              <a:latin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B9F649-F5B3-4F2C-A71D-D3C7F1059885}"/>
              </a:ext>
            </a:extLst>
          </p:cNvPr>
          <p:cNvSpPr txBox="1"/>
          <p:nvPr/>
        </p:nvSpPr>
        <p:spPr>
          <a:xfrm>
            <a:off x="0" y="950260"/>
            <a:ext cx="784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we learned from this project: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D84C6F-05DB-4C45-A3F4-7EF20219D7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1596591"/>
            <a:ext cx="8994506" cy="3280866"/>
          </a:xfrm>
        </p:spPr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Always clarify requirements early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Maintain regular communication with clients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Team leaders must master planning tools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Plan buffer time for unexpected issues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Documentation and teamwork are essential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223A0-BFD5-4DCF-BC69-E00F9EC56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9556" y="4232699"/>
            <a:ext cx="3755653" cy="211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526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5408F-E0AE-3EDE-5F55-515C8386D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05487-AEFF-8E76-46DC-0A9F2AF0C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17600-3A36-B6B0-484A-1B7A26CA549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>
                <a:latin typeface="Times New Roman"/>
                <a:ea typeface="Lato"/>
                <a:cs typeface="Lato"/>
              </a:rPr>
              <a:t>CONCLUSION</a:t>
            </a:r>
            <a:endParaRPr lang="en-US" sz="3600" dirty="0">
              <a:latin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B9F649-F5B3-4F2C-A71D-D3C7F1059885}"/>
              </a:ext>
            </a:extLst>
          </p:cNvPr>
          <p:cNvSpPr txBox="1"/>
          <p:nvPr/>
        </p:nvSpPr>
        <p:spPr>
          <a:xfrm>
            <a:off x="0" y="950260"/>
            <a:ext cx="784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Throughout this project, we learned to: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D84C6F-05DB-4C45-A3F4-7EF20219D7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1596591"/>
            <a:ext cx="8994506" cy="3280866"/>
          </a:xfrm>
        </p:spPr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Successfully implement a dynamic animal ecosystem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Demonstrat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realistic behavior and interaction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Build a strong foundation for future enhancements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Gain v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aluable experience in requirement management and team coordination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223A0-BFD5-4DCF-BC69-E00F9EC5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9556" y="4232699"/>
            <a:ext cx="3755653" cy="211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1065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83969" y="306304"/>
            <a:ext cx="5384672" cy="55292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4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Thank you for paying attention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!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​</a:t>
            </a:r>
            <a:endParaRPr lang="en-US" sz="11500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C1F53-3DFB-036D-6253-157C5DBFF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8BAE419F-133B-1A5F-3803-251F2D47D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B8D3C64F-BEFD-F0E6-F67B-9834EF68ADF9}"/>
              </a:ext>
            </a:extLst>
          </p:cNvPr>
          <p:cNvSpPr txBox="1">
            <a:spLocks/>
          </p:cNvSpPr>
          <p:nvPr/>
        </p:nvSpPr>
        <p:spPr>
          <a:xfrm>
            <a:off x="384306" y="1731416"/>
            <a:ext cx="6890254" cy="84879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4000" dirty="0">
              <a:latin typeface="Times New Roman"/>
              <a:ea typeface="Lato"/>
              <a:cs typeface="Lato"/>
            </a:endParaRPr>
          </a:p>
          <a:p>
            <a:endParaRPr lang="en-US" sz="4000" dirty="0">
              <a:latin typeface="Times New Roman"/>
              <a:ea typeface="Lato"/>
              <a:cs typeface="Lato"/>
            </a:endParaRPr>
          </a:p>
          <a:p>
            <a:r>
              <a:rPr lang="en-US" sz="4000" dirty="0">
                <a:latin typeface="Times New Roman"/>
                <a:ea typeface="Lato"/>
                <a:cs typeface="Lato"/>
              </a:rPr>
              <a:t>PROJECT INTRODUCTION</a:t>
            </a:r>
            <a:endParaRPr lang="en-US" sz="4000" dirty="0">
              <a:latin typeface="Times New Roman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80F2A1D1-7C88-3F8A-5153-80B88E1EB301}"/>
              </a:ext>
            </a:extLst>
          </p:cNvPr>
          <p:cNvSpPr txBox="1">
            <a:spLocks/>
          </p:cNvSpPr>
          <p:nvPr/>
        </p:nvSpPr>
        <p:spPr>
          <a:xfrm>
            <a:off x="384306" y="2580208"/>
            <a:ext cx="8162028" cy="5004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7176790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2AEE-37C1-C7A8-7C53-47F53FBE7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6A0C5-8C67-BB67-B4C0-4A925D629D50}"/>
              </a:ext>
            </a:extLst>
          </p:cNvPr>
          <p:cNvSpPr txBox="1"/>
          <p:nvPr/>
        </p:nvSpPr>
        <p:spPr>
          <a:xfrm>
            <a:off x="532205" y="4076135"/>
            <a:ext cx="82651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Develop a rogue Access Point similar to </a:t>
            </a:r>
            <a:r>
              <a:rPr lang="en-US" sz="2000" b="1" dirty="0" err="1"/>
              <a:t>Hust</a:t>
            </a:r>
            <a:r>
              <a:rPr lang="en-US" sz="2000" b="1" dirty="0"/>
              <a:t> </a:t>
            </a:r>
            <a:r>
              <a:rPr lang="en-US" sz="2000" b="1" dirty="0" err="1"/>
              <a:t>wifi</a:t>
            </a:r>
            <a:r>
              <a:rPr lang="en-US" sz="2000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Project outline:</a:t>
            </a:r>
          </a:p>
          <a:p>
            <a:r>
              <a:rPr lang="en-US" sz="2000" b="1" dirty="0"/>
              <a:t>    - Hardware and software setup</a:t>
            </a:r>
          </a:p>
          <a:p>
            <a:r>
              <a:rPr lang="en-US" sz="2000" b="1" dirty="0"/>
              <a:t>    - Attack scenario</a:t>
            </a:r>
          </a:p>
          <a:p>
            <a:r>
              <a:rPr lang="en-US" sz="2000" b="1" dirty="0"/>
              <a:t>    - </a:t>
            </a:r>
            <a:r>
              <a:rPr lang="en-US" sz="2000" b="1" dirty="0" err="1"/>
              <a:t>Deauthentication</a:t>
            </a:r>
            <a:r>
              <a:rPr lang="en-US" sz="2000" b="1" dirty="0"/>
              <a:t> attack</a:t>
            </a:r>
          </a:p>
          <a:p>
            <a:r>
              <a:rPr lang="en-US" sz="2000" b="1" dirty="0"/>
              <a:t>    - Phishing implementation</a:t>
            </a:r>
          </a:p>
          <a:p>
            <a:r>
              <a:rPr lang="en-US" sz="2000" b="1" dirty="0"/>
              <a:t>    - 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BD533-5A1E-4906-BBE8-77B8B5710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547" y="1019889"/>
            <a:ext cx="5036170" cy="2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1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9CE18-7C69-9AB2-1D16-A2F0F5597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EDEC878E-F978-F38D-7706-C3F3147C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320C782C-E809-AC09-F8CD-1D8E0F87C939}"/>
              </a:ext>
            </a:extLst>
          </p:cNvPr>
          <p:cNvSpPr txBox="1">
            <a:spLocks/>
          </p:cNvSpPr>
          <p:nvPr/>
        </p:nvSpPr>
        <p:spPr>
          <a:xfrm>
            <a:off x="384306" y="1731416"/>
            <a:ext cx="6890254" cy="84879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4000" dirty="0">
              <a:latin typeface="Times New Roman"/>
              <a:ea typeface="Lato"/>
              <a:cs typeface="Lato"/>
            </a:endParaRPr>
          </a:p>
          <a:p>
            <a:endParaRPr lang="en-US" sz="4000" dirty="0">
              <a:latin typeface="Times New Roman"/>
              <a:ea typeface="Lato"/>
              <a:cs typeface="Lato"/>
            </a:endParaRPr>
          </a:p>
          <a:p>
            <a:r>
              <a:rPr lang="en-US" sz="4000" dirty="0">
                <a:latin typeface="Times New Roman"/>
                <a:ea typeface="Lato"/>
                <a:cs typeface="Lato"/>
              </a:rPr>
              <a:t>SETUP</a:t>
            </a:r>
            <a:endParaRPr lang="en-US" sz="4000" dirty="0">
              <a:latin typeface="Times New Roman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53AA7F01-AE62-B40A-0AE0-D1518B34BF63}"/>
              </a:ext>
            </a:extLst>
          </p:cNvPr>
          <p:cNvSpPr txBox="1">
            <a:spLocks/>
          </p:cNvSpPr>
          <p:nvPr/>
        </p:nvSpPr>
        <p:spPr>
          <a:xfrm>
            <a:off x="384306" y="2580208"/>
            <a:ext cx="8162028" cy="5004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1295285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2AEE-37C1-C7A8-7C53-47F53FBE7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6A0C5-8C67-BB67-B4C0-4A925D629D50}"/>
              </a:ext>
            </a:extLst>
          </p:cNvPr>
          <p:cNvSpPr txBox="1"/>
          <p:nvPr/>
        </p:nvSpPr>
        <p:spPr>
          <a:xfrm>
            <a:off x="439420" y="3726512"/>
            <a:ext cx="82651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Setup:</a:t>
            </a:r>
          </a:p>
          <a:p>
            <a:r>
              <a:rPr lang="en-US" sz="2000" b="1" dirty="0"/>
              <a:t>    - Oracle VirtualBox</a:t>
            </a:r>
          </a:p>
          <a:p>
            <a:r>
              <a:rPr lang="en-US" sz="2000" b="1" dirty="0"/>
              <a:t>    - Ubuntu Linux 64-bit</a:t>
            </a:r>
          </a:p>
          <a:p>
            <a:r>
              <a:rPr lang="en-US" sz="2000" b="1" dirty="0"/>
              <a:t>    - USB Atheros AR9271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Tools:</a:t>
            </a:r>
          </a:p>
          <a:p>
            <a:r>
              <a:rPr lang="en-US" sz="2000" b="1" dirty="0"/>
              <a:t>    - </a:t>
            </a:r>
            <a:r>
              <a:rPr lang="en-US" sz="2000" b="1" dirty="0" err="1"/>
              <a:t>hostapd</a:t>
            </a:r>
            <a:r>
              <a:rPr lang="en-US" sz="2000" b="1" dirty="0"/>
              <a:t>, </a:t>
            </a:r>
            <a:r>
              <a:rPr lang="en-US" sz="2000" b="1" dirty="0" err="1"/>
              <a:t>dnsmasq</a:t>
            </a:r>
            <a:r>
              <a:rPr lang="en-US" sz="2000" b="1" dirty="0"/>
              <a:t>, iptables</a:t>
            </a:r>
          </a:p>
          <a:p>
            <a:r>
              <a:rPr lang="en-US" sz="2000" b="1" dirty="0"/>
              <a:t>    - Axum web framework(Rust)</a:t>
            </a:r>
          </a:p>
          <a:p>
            <a:r>
              <a:rPr lang="en-US" sz="2000" b="1" dirty="0"/>
              <a:t>    - PostgreSQL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F324C-4131-409A-856E-E13B88578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753" y="1135276"/>
            <a:ext cx="3182471" cy="2335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1FACE1-7DA3-4815-89BE-EEA365C1F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55" y="1370325"/>
            <a:ext cx="3743045" cy="182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83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9CE18-7C69-9AB2-1D16-A2F0F5597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EDEC878E-F978-F38D-7706-C3F3147C5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320C782C-E809-AC09-F8CD-1D8E0F87C939}"/>
              </a:ext>
            </a:extLst>
          </p:cNvPr>
          <p:cNvSpPr txBox="1">
            <a:spLocks/>
          </p:cNvSpPr>
          <p:nvPr/>
        </p:nvSpPr>
        <p:spPr>
          <a:xfrm>
            <a:off x="384306" y="1731416"/>
            <a:ext cx="6890254" cy="84879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4000" dirty="0">
              <a:latin typeface="Times New Roman"/>
              <a:ea typeface="Lato"/>
              <a:cs typeface="Lato"/>
            </a:endParaRPr>
          </a:p>
          <a:p>
            <a:endParaRPr lang="en-US" sz="4000" dirty="0">
              <a:latin typeface="Times New Roman"/>
              <a:ea typeface="Lato"/>
              <a:cs typeface="Lato"/>
            </a:endParaRPr>
          </a:p>
          <a:p>
            <a:r>
              <a:rPr lang="en-US" sz="4000" dirty="0">
                <a:latin typeface="Times New Roman"/>
                <a:ea typeface="Lato"/>
                <a:cs typeface="Lato"/>
              </a:rPr>
              <a:t>ATTACK SCENARIO</a:t>
            </a:r>
            <a:endParaRPr lang="en-US" sz="4000" dirty="0">
              <a:latin typeface="Times New Roman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53AA7F01-AE62-B40A-0AE0-D1518B34BF63}"/>
              </a:ext>
            </a:extLst>
          </p:cNvPr>
          <p:cNvSpPr txBox="1">
            <a:spLocks/>
          </p:cNvSpPr>
          <p:nvPr/>
        </p:nvSpPr>
        <p:spPr>
          <a:xfrm>
            <a:off x="384306" y="2580208"/>
            <a:ext cx="8162028" cy="5004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44627903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5408F-E0AE-3EDE-5F55-515C8386D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05487-AEFF-8E76-46DC-0A9F2AF0C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17600-3A36-B6B0-484A-1B7A26CA549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>
                <a:latin typeface="Times New Roman"/>
                <a:ea typeface="Lato"/>
                <a:cs typeface="Lato"/>
              </a:rPr>
              <a:t>Packet Flow Analysis</a:t>
            </a:r>
            <a:endParaRPr lang="en-US" sz="3600" dirty="0">
              <a:latin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049CFB-3F03-4A6D-9BE7-97F702BC9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716" y="1573469"/>
            <a:ext cx="378095" cy="451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61FDBE-C0FE-49F3-B2C0-2D7CC3DCC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7" y="1475896"/>
            <a:ext cx="681317" cy="54931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791405-BCDC-48EE-A073-97117042B0CB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 flipV="1">
            <a:off x="1197444" y="1750552"/>
            <a:ext cx="2558272" cy="48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7C7-4AA4-45F1-A68A-E05DDE343613}"/>
              </a:ext>
            </a:extLst>
          </p:cNvPr>
          <p:cNvSpPr txBox="1"/>
          <p:nvPr/>
        </p:nvSpPr>
        <p:spPr>
          <a:xfrm>
            <a:off x="949268" y="1292678"/>
            <a:ext cx="352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Receives </a:t>
            </a:r>
            <a:r>
              <a:rPr lang="en-US" dirty="0" err="1"/>
              <a:t>deauthentication</a:t>
            </a:r>
            <a:r>
              <a:rPr lang="en-US" dirty="0"/>
              <a:t> frame(1)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C9C0991-0147-4ED5-AD11-C9DB5DC70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026" y="3052807"/>
            <a:ext cx="516054" cy="44971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440604-F4AC-437E-B7F9-FF54BFE6D5DE}"/>
              </a:ext>
            </a:extLst>
          </p:cNvPr>
          <p:cNvCxnSpPr>
            <a:stCxn id="9" idx="2"/>
            <a:endCxn id="26" idx="1"/>
          </p:cNvCxnSpPr>
          <p:nvPr/>
        </p:nvCxnSpPr>
        <p:spPr>
          <a:xfrm>
            <a:off x="856786" y="2025208"/>
            <a:ext cx="1338240" cy="1252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0E81525-6512-4AEA-A62F-C2AA0C038BD3}"/>
              </a:ext>
            </a:extLst>
          </p:cNvPr>
          <p:cNvSpPr txBox="1"/>
          <p:nvPr/>
        </p:nvSpPr>
        <p:spPr>
          <a:xfrm rot="2628357">
            <a:off x="196783" y="2868140"/>
            <a:ext cx="277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Disconnects from AP(2)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21153E-A6A2-454A-8DE1-28BA0AA5580E}"/>
              </a:ext>
            </a:extLst>
          </p:cNvPr>
          <p:cNvCxnSpPr/>
          <p:nvPr/>
        </p:nvCxnSpPr>
        <p:spPr>
          <a:xfrm>
            <a:off x="1290918" y="1960036"/>
            <a:ext cx="2653845" cy="870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981962-BED0-4D4E-820F-3352FEDDB2B3}"/>
              </a:ext>
            </a:extLst>
          </p:cNvPr>
          <p:cNvSpPr txBox="1"/>
          <p:nvPr/>
        </p:nvSpPr>
        <p:spPr>
          <a:xfrm rot="1143603">
            <a:off x="1528090" y="2233554"/>
            <a:ext cx="339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Scan for available </a:t>
            </a:r>
            <a:r>
              <a:rPr lang="en-US" dirty="0" err="1"/>
              <a:t>WiFi</a:t>
            </a:r>
            <a:r>
              <a:rPr lang="en-US" dirty="0"/>
              <a:t>(3)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CE69075-EF6B-4B94-9057-B9443F9D7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314" y="2535381"/>
            <a:ext cx="639049" cy="639049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481C1B0-0C0A-41E2-92B5-130B2ACD7C0F}"/>
              </a:ext>
            </a:extLst>
          </p:cNvPr>
          <p:cNvCxnSpPr>
            <a:cxnSpLocks/>
            <a:stCxn id="8" idx="3"/>
            <a:endCxn id="42" idx="1"/>
          </p:cNvCxnSpPr>
          <p:nvPr/>
        </p:nvCxnSpPr>
        <p:spPr>
          <a:xfrm>
            <a:off x="4133811" y="1799339"/>
            <a:ext cx="2680931" cy="17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B6A5294-A353-4416-89FC-63DF3034B108}"/>
              </a:ext>
            </a:extLst>
          </p:cNvPr>
          <p:cNvSpPr txBox="1"/>
          <p:nvPr/>
        </p:nvSpPr>
        <p:spPr>
          <a:xfrm>
            <a:off x="4472892" y="1433073"/>
            <a:ext cx="203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 signal(4)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34CD668-A629-44F7-B16A-C68079D27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742" y="1433073"/>
            <a:ext cx="768495" cy="768495"/>
          </a:xfrm>
          <a:prstGeom prst="rect">
            <a:avLst/>
          </a:prstGeom>
        </p:spPr>
      </p:pic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BC54C3F7-E461-463F-A215-5BC06A698DDB}"/>
              </a:ext>
            </a:extLst>
          </p:cNvPr>
          <p:cNvCxnSpPr>
            <a:stCxn id="29" idx="1"/>
            <a:endCxn id="42" idx="2"/>
          </p:cNvCxnSpPr>
          <p:nvPr/>
        </p:nvCxnSpPr>
        <p:spPr>
          <a:xfrm rot="10800000" flipH="1" flipV="1">
            <a:off x="582556" y="2093308"/>
            <a:ext cx="6616434" cy="108260"/>
          </a:xfrm>
          <a:prstGeom prst="curvedConnector4">
            <a:avLst>
              <a:gd name="adj1" fmla="val -5487"/>
              <a:gd name="adj2" fmla="val 18487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EDD6C7D-6A0E-41CB-AA6A-784FAAB23DB3}"/>
              </a:ext>
            </a:extLst>
          </p:cNvPr>
          <p:cNvSpPr txBox="1"/>
          <p:nvPr/>
        </p:nvSpPr>
        <p:spPr>
          <a:xfrm>
            <a:off x="2576661" y="3684182"/>
            <a:ext cx="26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Manually connects(5)</a:t>
            </a:r>
          </a:p>
        </p:txBody>
      </p: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903FDD0D-DA13-4950-B094-BA0D762630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979479-3049-4E3C-B42A-C22EB79AB7A4}"/>
              </a:ext>
            </a:extLst>
          </p:cNvPr>
          <p:cNvSpPr txBox="1"/>
          <p:nvPr/>
        </p:nvSpPr>
        <p:spPr>
          <a:xfrm>
            <a:off x="235077" y="4053514"/>
            <a:ext cx="86041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Phase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Attacker sends </a:t>
            </a:r>
            <a:r>
              <a:rPr lang="en-US" sz="2400" dirty="0" err="1"/>
              <a:t>Deauthentication</a:t>
            </a:r>
            <a:r>
              <a:rPr lang="en-US" sz="2400" dirty="0"/>
              <a:t> Management Frames (IEEE 802.11)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 sends Probe Request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 receives Probe Response and Beacon Frames from the rogue AP</a:t>
            </a:r>
          </a:p>
        </p:txBody>
      </p:sp>
    </p:spTree>
    <p:extLst>
      <p:ext uri="{BB962C8B-B14F-4D97-AF65-F5344CB8AC3E}">
        <p14:creationId xmlns:p14="http://schemas.microsoft.com/office/powerpoint/2010/main" val="316265463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5408F-E0AE-3EDE-5F55-515C8386D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05487-AEFF-8E76-46DC-0A9F2AF0C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17600-3A36-B6B0-484A-1B7A26CA549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>
                <a:latin typeface="Times New Roman"/>
                <a:ea typeface="Lato"/>
                <a:cs typeface="Lato"/>
              </a:rPr>
              <a:t>Packet Flow Analysis</a:t>
            </a:r>
            <a:endParaRPr lang="en-US" sz="3600" dirty="0">
              <a:latin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049CFB-3F03-4A6D-9BE7-97F702BC9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692" y="2202097"/>
            <a:ext cx="378095" cy="451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61FDBE-C0FE-49F3-B2C0-2D7CC3DCC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97" y="2202199"/>
            <a:ext cx="681317" cy="54931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791405-BCDC-48EE-A073-97117042B0CB}"/>
              </a:ext>
            </a:extLst>
          </p:cNvPr>
          <p:cNvCxnSpPr>
            <a:cxnSpLocks/>
          </p:cNvCxnSpPr>
          <p:nvPr/>
        </p:nvCxnSpPr>
        <p:spPr>
          <a:xfrm flipH="1" flipV="1">
            <a:off x="1153887" y="1862167"/>
            <a:ext cx="3440084" cy="18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7C7-4AA4-45F1-A68A-E05DDE343613}"/>
              </a:ext>
            </a:extLst>
          </p:cNvPr>
          <p:cNvSpPr txBox="1"/>
          <p:nvPr/>
        </p:nvSpPr>
        <p:spPr>
          <a:xfrm>
            <a:off x="1734819" y="1381220"/>
            <a:ext cx="352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DNS spoofing(1)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440604-F4AC-437E-B7F9-FF54BFE6D5DE}"/>
              </a:ext>
            </a:extLst>
          </p:cNvPr>
          <p:cNvCxnSpPr>
            <a:cxnSpLocks/>
          </p:cNvCxnSpPr>
          <p:nvPr/>
        </p:nvCxnSpPr>
        <p:spPr>
          <a:xfrm>
            <a:off x="3992015" y="3285270"/>
            <a:ext cx="1990704" cy="17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21153E-A6A2-454A-8DE1-28BA0AA5580E}"/>
              </a:ext>
            </a:extLst>
          </p:cNvPr>
          <p:cNvCxnSpPr>
            <a:cxnSpLocks/>
          </p:cNvCxnSpPr>
          <p:nvPr/>
        </p:nvCxnSpPr>
        <p:spPr>
          <a:xfrm flipV="1">
            <a:off x="3517921" y="2302411"/>
            <a:ext cx="2464798" cy="13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981962-BED0-4D4E-820F-3352FEDDB2B3}"/>
              </a:ext>
            </a:extLst>
          </p:cNvPr>
          <p:cNvSpPr txBox="1"/>
          <p:nvPr/>
        </p:nvSpPr>
        <p:spPr>
          <a:xfrm>
            <a:off x="3657202" y="1937596"/>
            <a:ext cx="339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generate_204(2)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EDD6C7D-6A0E-41CB-AA6A-784FAAB23DB3}"/>
              </a:ext>
            </a:extLst>
          </p:cNvPr>
          <p:cNvSpPr txBox="1"/>
          <p:nvPr/>
        </p:nvSpPr>
        <p:spPr>
          <a:xfrm>
            <a:off x="3673256" y="2822101"/>
            <a:ext cx="262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Goes to captive portal(4)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979479-3049-4E3C-B42A-C22EB79AB7A4}"/>
              </a:ext>
            </a:extLst>
          </p:cNvPr>
          <p:cNvSpPr txBox="1"/>
          <p:nvPr/>
        </p:nvSpPr>
        <p:spPr>
          <a:xfrm>
            <a:off x="235077" y="4053514"/>
            <a:ext cx="8604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Phase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Attacker spoof DNS queries of victim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 operating system or browser checks Internet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 receives redirection packet and goes to captive portal in port 3000.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98BBE8-05B8-41FE-85E5-316D677706BB}"/>
              </a:ext>
            </a:extLst>
          </p:cNvPr>
          <p:cNvCxnSpPr>
            <a:cxnSpLocks/>
          </p:cNvCxnSpPr>
          <p:nvPr/>
        </p:nvCxnSpPr>
        <p:spPr>
          <a:xfrm flipH="1">
            <a:off x="1153887" y="2710485"/>
            <a:ext cx="26292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D3C38F6-9C02-4F00-8C31-3E4BD1E69701}"/>
              </a:ext>
            </a:extLst>
          </p:cNvPr>
          <p:cNvSpPr txBox="1"/>
          <p:nvPr/>
        </p:nvSpPr>
        <p:spPr>
          <a:xfrm>
            <a:off x="1352974" y="2292189"/>
            <a:ext cx="339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303 See Other(3)</a:t>
            </a:r>
          </a:p>
        </p:txBody>
      </p:sp>
    </p:spTree>
    <p:extLst>
      <p:ext uri="{BB962C8B-B14F-4D97-AF65-F5344CB8AC3E}">
        <p14:creationId xmlns:p14="http://schemas.microsoft.com/office/powerpoint/2010/main" val="195333902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5408F-E0AE-3EDE-5F55-515C8386D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05487-AEFF-8E76-46DC-0A9F2AF0C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17600-3A36-B6B0-484A-1B7A26CA549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>
                <a:latin typeface="Times New Roman"/>
                <a:ea typeface="Lato"/>
                <a:cs typeface="Lato"/>
              </a:rPr>
              <a:t>Packet Flow Analysis</a:t>
            </a:r>
            <a:endParaRPr lang="en-US" sz="3600" dirty="0">
              <a:latin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049CFB-3F03-4A6D-9BE7-97F702BC9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692" y="2202097"/>
            <a:ext cx="378095" cy="451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61FDBE-C0FE-49F3-B2C0-2D7CC3DCC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97" y="2202199"/>
            <a:ext cx="681317" cy="54931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791405-BCDC-48EE-A073-97117042B0CB}"/>
              </a:ext>
            </a:extLst>
          </p:cNvPr>
          <p:cNvCxnSpPr>
            <a:cxnSpLocks/>
          </p:cNvCxnSpPr>
          <p:nvPr/>
        </p:nvCxnSpPr>
        <p:spPr>
          <a:xfrm flipH="1" flipV="1">
            <a:off x="1153887" y="1862167"/>
            <a:ext cx="3440084" cy="18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7C7-4AA4-45F1-A68A-E05DDE343613}"/>
              </a:ext>
            </a:extLst>
          </p:cNvPr>
          <p:cNvSpPr txBox="1"/>
          <p:nvPr/>
        </p:nvSpPr>
        <p:spPr>
          <a:xfrm>
            <a:off x="1734819" y="1381220"/>
            <a:ext cx="352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Sends login form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21153E-A6A2-454A-8DE1-28BA0AA5580E}"/>
              </a:ext>
            </a:extLst>
          </p:cNvPr>
          <p:cNvCxnSpPr>
            <a:cxnSpLocks/>
          </p:cNvCxnSpPr>
          <p:nvPr/>
        </p:nvCxnSpPr>
        <p:spPr>
          <a:xfrm flipV="1">
            <a:off x="3517921" y="2302411"/>
            <a:ext cx="2464798" cy="13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981962-BED0-4D4E-820F-3352FEDDB2B3}"/>
              </a:ext>
            </a:extLst>
          </p:cNvPr>
          <p:cNvSpPr txBox="1"/>
          <p:nvPr/>
        </p:nvSpPr>
        <p:spPr>
          <a:xfrm>
            <a:off x="3657202" y="1937596"/>
            <a:ext cx="339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POST(2)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EDD6C7D-6A0E-41CB-AA6A-784FAAB23DB3}"/>
              </a:ext>
            </a:extLst>
          </p:cNvPr>
          <p:cNvSpPr txBox="1"/>
          <p:nvPr/>
        </p:nvSpPr>
        <p:spPr>
          <a:xfrm>
            <a:off x="5982719" y="2924379"/>
            <a:ext cx="2628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Stores victim data in database(5)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979479-3049-4E3C-B42A-C22EB79AB7A4}"/>
              </a:ext>
            </a:extLst>
          </p:cNvPr>
          <p:cNvSpPr txBox="1"/>
          <p:nvPr/>
        </p:nvSpPr>
        <p:spPr>
          <a:xfrm>
            <a:off x="235077" y="4053514"/>
            <a:ext cx="8604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Phase 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browser automatically loads the captive portal login page (http://10.0.0.1:3000/)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HTTP POST request containing the login credentials to attacker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Victim is redirect to login success page.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98BBE8-05B8-41FE-85E5-316D677706BB}"/>
              </a:ext>
            </a:extLst>
          </p:cNvPr>
          <p:cNvCxnSpPr>
            <a:cxnSpLocks/>
          </p:cNvCxnSpPr>
          <p:nvPr/>
        </p:nvCxnSpPr>
        <p:spPr>
          <a:xfrm flipH="1">
            <a:off x="1153887" y="2710485"/>
            <a:ext cx="26292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D3C38F6-9C02-4F00-8C31-3E4BD1E69701}"/>
              </a:ext>
            </a:extLst>
          </p:cNvPr>
          <p:cNvSpPr txBox="1"/>
          <p:nvPr/>
        </p:nvSpPr>
        <p:spPr>
          <a:xfrm>
            <a:off x="1352974" y="2292189"/>
            <a:ext cx="339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303 See Other(3)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17DD8D-51C0-4DE6-BE82-412C0DDB8A9A}"/>
              </a:ext>
            </a:extLst>
          </p:cNvPr>
          <p:cNvCxnSpPr>
            <a:cxnSpLocks/>
          </p:cNvCxnSpPr>
          <p:nvPr/>
        </p:nvCxnSpPr>
        <p:spPr>
          <a:xfrm flipH="1">
            <a:off x="1153887" y="3314373"/>
            <a:ext cx="26292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039AD7-972F-4281-92CD-3E2831A3E7EF}"/>
              </a:ext>
            </a:extLst>
          </p:cNvPr>
          <p:cNvSpPr txBox="1"/>
          <p:nvPr/>
        </p:nvSpPr>
        <p:spPr>
          <a:xfrm>
            <a:off x="1376465" y="2910708"/>
            <a:ext cx="339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success page(4)</a:t>
            </a:r>
          </a:p>
        </p:txBody>
      </p:sp>
    </p:spTree>
    <p:extLst>
      <p:ext uri="{BB962C8B-B14F-4D97-AF65-F5344CB8AC3E}">
        <p14:creationId xmlns:p14="http://schemas.microsoft.com/office/powerpoint/2010/main" val="380282530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1090</TotalTime>
  <Words>410</Words>
  <Application>Microsoft Office PowerPoint</Application>
  <PresentationFormat>On-screen Show (4:3)</PresentationFormat>
  <Paragraphs>111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Lato</vt:lpstr>
      <vt:lpstr>Times New Roman</vt:lpstr>
      <vt:lpstr>Office Theme</vt:lpstr>
      <vt:lpstr>PowerPoint Presentation</vt:lpstr>
      <vt:lpstr>PowerPoint Presentation</vt:lpstr>
      <vt:lpstr>PROJECT INTRODUCTION</vt:lpstr>
      <vt:lpstr>PowerPoint Presentation</vt:lpstr>
      <vt:lpstr>SETUP</vt:lpstr>
      <vt:lpstr>PowerPoint Presentation</vt:lpstr>
      <vt:lpstr>Packet Flow Analysis</vt:lpstr>
      <vt:lpstr>Packet Flow Analysis</vt:lpstr>
      <vt:lpstr>Packet Flow Analysis</vt:lpstr>
      <vt:lpstr>PowerPoint Presentation</vt:lpstr>
      <vt:lpstr>SYSTEM FEATURES</vt:lpstr>
      <vt:lpstr>PowerPoint Presentation</vt:lpstr>
      <vt:lpstr>DEVELOPMENT PROCESS</vt:lpstr>
      <vt:lpstr>PowerPoint Presentation</vt:lpstr>
      <vt:lpstr>CHALLENGES</vt:lpstr>
      <vt:lpstr>PowerPoint Presentation</vt:lpstr>
      <vt:lpstr>LESSION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Pham</cp:lastModifiedBy>
  <cp:revision>53</cp:revision>
  <dcterms:created xsi:type="dcterms:W3CDTF">2021-05-28T04:32:29Z</dcterms:created>
  <dcterms:modified xsi:type="dcterms:W3CDTF">2025-06-06T16:19:07Z</dcterms:modified>
</cp:coreProperties>
</file>